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597" r:id="rId4"/>
    <p:sldId id="642" r:id="rId5"/>
    <p:sldId id="608" r:id="rId6"/>
    <p:sldId id="364" r:id="rId7"/>
    <p:sldId id="612" r:id="rId8"/>
    <p:sldId id="635" r:id="rId9"/>
    <p:sldId id="614" r:id="rId10"/>
    <p:sldId id="620" r:id="rId11"/>
    <p:sldId id="622" r:id="rId12"/>
    <p:sldId id="624" r:id="rId13"/>
    <p:sldId id="625" r:id="rId14"/>
    <p:sldId id="626" r:id="rId15"/>
    <p:sldId id="623" r:id="rId16"/>
    <p:sldId id="627" r:id="rId17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4D4D4D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4D4D4D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4D4D4D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4D4D4D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4D4D4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4D4D4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4D4D4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4D4D4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4D4D4D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9E1A154-D4FE-4CBC-B335-4263D4D2CFFE}">
          <p14:sldIdLst>
            <p14:sldId id="256"/>
            <p14:sldId id="257"/>
            <p14:sldId id="597"/>
            <p14:sldId id="642"/>
            <p14:sldId id="608"/>
            <p14:sldId id="364"/>
            <p14:sldId id="612"/>
            <p14:sldId id="635"/>
            <p14:sldId id="614"/>
          </p14:sldIdLst>
        </p14:section>
        <p14:section name="Naamloze sectie" id="{6F4ADCAD-EE65-46BE-AB86-CB8DD029BFE8}">
          <p14:sldIdLst>
            <p14:sldId id="620"/>
            <p14:sldId id="622"/>
            <p14:sldId id="624"/>
            <p14:sldId id="625"/>
            <p14:sldId id="626"/>
            <p14:sldId id="623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tsje van der Meer" initials="JvdM" lastIdx="2" clrIdx="0">
    <p:extLst>
      <p:ext uri="{19B8F6BF-5375-455C-9EA6-DF929625EA0E}">
        <p15:presenceInfo xmlns:p15="http://schemas.microsoft.com/office/powerpoint/2012/main" userId="04927cef259368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6600"/>
    <a:srgbClr val="4D4D4D"/>
    <a:srgbClr val="0099CC"/>
    <a:srgbClr val="20B9F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2" autoAdjust="0"/>
    <p:restoredTop sz="94660"/>
  </p:normalViewPr>
  <p:slideViewPr>
    <p:cSldViewPr>
      <p:cViewPr varScale="1">
        <p:scale>
          <a:sx n="160" d="100"/>
          <a:sy n="160" d="100"/>
        </p:scale>
        <p:origin x="149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9346766-F57A-4966-975A-F72F8364CBF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96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E8A33-EA39-41A5-9EB1-92E82A816088}" type="slidenum">
              <a:rPr lang="nl-NL"/>
              <a:pPr/>
              <a:t>1</a:t>
            </a:fld>
            <a:endParaRPr lang="nl-N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89EBC-CC1B-473C-9632-0847469E7C95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71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87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89EBC-CC1B-473C-9632-0847469E7C95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1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4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89EBC-CC1B-473C-9632-0847469E7C9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71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99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57373-A58A-4BFD-95FF-BFC881FD19C4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6FD0984-4BD8-0197-0625-B1F70D6B48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9816" y="6165304"/>
            <a:ext cx="237160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775F-2C3D-4503-98ED-59C0DA39ADA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40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2851" y="260350"/>
            <a:ext cx="2446867" cy="5759450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88018" y="260350"/>
            <a:ext cx="7141633" cy="5759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3BC59-614D-4042-A4A5-0930C088EAE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29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FCD2D-1487-4632-B76F-B29CE3479F7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14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81AF-219F-4B5F-8F22-F82D0FC4809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96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88017" y="1066800"/>
            <a:ext cx="479213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83352" y="1066800"/>
            <a:ext cx="4794249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0E9EB-6146-440C-9FC8-5A39BF0C9C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07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FDDCC-FCDA-483D-AC43-4791DD14A6E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76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2E24E-0B83-4F8F-9A8B-F9A26D7F0EC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6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DD56-71F7-453E-98DE-6F566BEF257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81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98C74-3615-4AD4-941D-5ADFA63663C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13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EAE5A-B75B-4796-AE9C-40A6E29F14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25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8018" y="260350"/>
            <a:ext cx="9791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Diatitel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8018" y="1066800"/>
            <a:ext cx="978958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561141E-4915-445D-B1CC-9357D8E59A2F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3926"/>
            <a:ext cx="12192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ü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v"/>
        <a:defRPr sz="24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www.researchgate.net/publication/320559323_Data-Stability_of_rock_slopes_with_shallow_foresho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1544" y="819741"/>
            <a:ext cx="7772400" cy="1006624"/>
          </a:xfrm>
        </p:spPr>
        <p:txBody>
          <a:bodyPr/>
          <a:lstStyle/>
          <a:p>
            <a:pPr algn="ctr"/>
            <a:r>
              <a:rPr lang="en-US" sz="3600" dirty="0"/>
              <a:t>The Van der Meer formula for rock slope stability at shallow water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1544" y="2276872"/>
            <a:ext cx="8056984" cy="1828800"/>
          </a:xfrm>
        </p:spPr>
        <p:txBody>
          <a:bodyPr/>
          <a:lstStyle/>
          <a:p>
            <a:r>
              <a:rPr lang="en-US" sz="2400" b="1" dirty="0"/>
              <a:t>Jentsje van der Meer – </a:t>
            </a:r>
            <a:r>
              <a:rPr lang="en-US" sz="2400" b="1" dirty="0" err="1"/>
              <a:t>VdMC</a:t>
            </a:r>
            <a:r>
              <a:rPr lang="en-US" sz="2400" b="1" dirty="0"/>
              <a:t>; IHE Delft</a:t>
            </a:r>
          </a:p>
          <a:p>
            <a:r>
              <a:rPr lang="en-US" sz="2400" b="1" dirty="0"/>
              <a:t>Thomas Lykke Andersen – Aalborg University</a:t>
            </a:r>
          </a:p>
          <a:p>
            <a:r>
              <a:rPr lang="en-US" sz="2400" b="1" dirty="0"/>
              <a:t>Mads Røge Eldrup – Aalborg University</a:t>
            </a:r>
            <a:endParaRPr lang="nl-NL" sz="24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253C6B2-67BE-37FF-7191-543A45A2D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4105672"/>
            <a:ext cx="4248472" cy="591957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853B46AF-7418-C03B-7E89-3A5451BF6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152" y="3645254"/>
            <a:ext cx="4711667" cy="266406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FB006E4-4CF4-8B21-3FB0-EF3097208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368" y="4797152"/>
            <a:ext cx="4987114" cy="5919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F0E4D-0571-455B-84A1-CBB93EF9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942" y="206857"/>
            <a:ext cx="7704326" cy="533400"/>
          </a:xfrm>
        </p:spPr>
        <p:txBody>
          <a:bodyPr/>
          <a:lstStyle/>
          <a:p>
            <a:r>
              <a:rPr lang="nl-NL" sz="2800" dirty="0" err="1"/>
              <a:t>Expected</a:t>
            </a:r>
            <a:r>
              <a:rPr lang="nl-NL" sz="2800" dirty="0"/>
              <a:t> </a:t>
            </a:r>
            <a:r>
              <a:rPr lang="nl-NL" sz="2800" dirty="0" err="1"/>
              <a:t>behaviour</a:t>
            </a:r>
            <a:r>
              <a:rPr lang="nl-NL" sz="2800" dirty="0"/>
              <a:t> at </a:t>
            </a:r>
            <a:r>
              <a:rPr lang="nl-NL" sz="2800" dirty="0" err="1"/>
              <a:t>shallow</a:t>
            </a:r>
            <a:r>
              <a:rPr lang="nl-NL" sz="2800" dirty="0"/>
              <a:t> water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6F0F7A0-5052-9C64-F8A5-68DE13647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942" y="864870"/>
            <a:ext cx="8548116" cy="5128260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0990975C-DEB4-12CA-579B-334D1A6C8E85}"/>
              </a:ext>
            </a:extLst>
          </p:cNvPr>
          <p:cNvSpPr/>
          <p:nvPr/>
        </p:nvSpPr>
        <p:spPr bwMode="auto">
          <a:xfrm rot="2100000">
            <a:off x="3745206" y="2816822"/>
            <a:ext cx="1149371" cy="77322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wrap="square" lIns="18288" tIns="0" rIns="0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nl-NL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E308A760-CA47-BE4C-D291-AAEB8A71E89C}"/>
              </a:ext>
            </a:extLst>
          </p:cNvPr>
          <p:cNvCxnSpPr/>
          <p:nvPr/>
        </p:nvCxnSpPr>
        <p:spPr bwMode="auto">
          <a:xfrm>
            <a:off x="4433679" y="3199943"/>
            <a:ext cx="2133533" cy="1134580"/>
          </a:xfrm>
          <a:prstGeom prst="straightConnector1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3E904304-33E5-7172-25E9-14DE18A0B482}"/>
              </a:ext>
            </a:extLst>
          </p:cNvPr>
          <p:cNvCxnSpPr/>
          <p:nvPr/>
        </p:nvCxnSpPr>
        <p:spPr bwMode="auto">
          <a:xfrm flipV="1">
            <a:off x="4446314" y="3186840"/>
            <a:ext cx="2140022" cy="19654"/>
          </a:xfrm>
          <a:prstGeom prst="straightConnector1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Tekstvak 4">
            <a:extLst>
              <a:ext uri="{FF2B5EF4-FFF2-40B4-BE49-F238E27FC236}">
                <a16:creationId xmlns:a16="http://schemas.microsoft.com/office/drawing/2014/main" id="{B49C0E26-C485-0D60-FFEF-BB5554ECABE1}"/>
              </a:ext>
            </a:extLst>
          </p:cNvPr>
          <p:cNvSpPr txBox="1"/>
          <p:nvPr/>
        </p:nvSpPr>
        <p:spPr>
          <a:xfrm>
            <a:off x="6541855" y="4144335"/>
            <a:ext cx="292070" cy="531207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" name="Tekstvak 5">
            <a:extLst>
              <a:ext uri="{FF2B5EF4-FFF2-40B4-BE49-F238E27FC236}">
                <a16:creationId xmlns:a16="http://schemas.microsoft.com/office/drawing/2014/main" id="{8FA388FF-55C1-2B26-C0EF-08174E1E6B59}"/>
              </a:ext>
            </a:extLst>
          </p:cNvPr>
          <p:cNvSpPr txBox="1"/>
          <p:nvPr/>
        </p:nvSpPr>
        <p:spPr>
          <a:xfrm>
            <a:off x="3162234" y="4017393"/>
            <a:ext cx="2478127" cy="7673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>
                <a:solidFill>
                  <a:srgbClr val="C00000"/>
                </a:solidFill>
              </a:rPr>
              <a:t>Design wind waves, </a:t>
            </a:r>
          </a:p>
          <a:p>
            <a:r>
              <a:rPr lang="nl-NL" sz="1800" b="1" dirty="0">
                <a:solidFill>
                  <a:srgbClr val="C00000"/>
                </a:solidFill>
              </a:rPr>
              <a:t>s</a:t>
            </a:r>
            <a:r>
              <a:rPr lang="nl-NL" sz="1800" b="1" baseline="-25000" dirty="0">
                <a:solidFill>
                  <a:srgbClr val="C00000"/>
                </a:solidFill>
              </a:rPr>
              <a:t>m-10</a:t>
            </a:r>
            <a:r>
              <a:rPr lang="nl-NL" sz="1800" b="1" dirty="0">
                <a:solidFill>
                  <a:srgbClr val="C00000"/>
                </a:solidFill>
              </a:rPr>
              <a:t>&gt;0.02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69A0B0CC-FC75-2E46-70DE-4DA126453933}"/>
              </a:ext>
            </a:extLst>
          </p:cNvPr>
          <p:cNvCxnSpPr/>
          <p:nvPr/>
        </p:nvCxnSpPr>
        <p:spPr bwMode="auto">
          <a:xfrm flipV="1">
            <a:off x="5648152" y="3494676"/>
            <a:ext cx="914371" cy="341019"/>
          </a:xfrm>
          <a:prstGeom prst="straightConnector1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DF7DB2AB-3094-65A9-9675-43EC9AB9DDDD}"/>
              </a:ext>
            </a:extLst>
          </p:cNvPr>
          <p:cNvCxnSpPr/>
          <p:nvPr/>
        </p:nvCxnSpPr>
        <p:spPr bwMode="auto">
          <a:xfrm flipV="1">
            <a:off x="4465385" y="2379723"/>
            <a:ext cx="2044743" cy="826369"/>
          </a:xfrm>
          <a:prstGeom prst="straightConnector1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Tekstvak 8">
            <a:extLst>
              <a:ext uri="{FF2B5EF4-FFF2-40B4-BE49-F238E27FC236}">
                <a16:creationId xmlns:a16="http://schemas.microsoft.com/office/drawing/2014/main" id="{E233A492-8143-9E4E-2050-3F9DFB5B91CF}"/>
              </a:ext>
            </a:extLst>
          </p:cNvPr>
          <p:cNvSpPr txBox="1"/>
          <p:nvPr/>
        </p:nvSpPr>
        <p:spPr>
          <a:xfrm>
            <a:off x="6440291" y="2117421"/>
            <a:ext cx="412704" cy="518105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052084EC-BCC4-87C1-E11A-E3DCE5659E18}"/>
              </a:ext>
            </a:extLst>
          </p:cNvPr>
          <p:cNvSpPr txBox="1"/>
          <p:nvPr/>
        </p:nvSpPr>
        <p:spPr>
          <a:xfrm>
            <a:off x="6484686" y="2910982"/>
            <a:ext cx="292155" cy="531208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" name="Tekstvak 10">
            <a:extLst>
              <a:ext uri="{FF2B5EF4-FFF2-40B4-BE49-F238E27FC236}">
                <a16:creationId xmlns:a16="http://schemas.microsoft.com/office/drawing/2014/main" id="{CA24C0D1-2A30-45CD-47AE-D052A32A322D}"/>
              </a:ext>
            </a:extLst>
          </p:cNvPr>
          <p:cNvSpPr txBox="1"/>
          <p:nvPr/>
        </p:nvSpPr>
        <p:spPr>
          <a:xfrm>
            <a:off x="6471965" y="3245450"/>
            <a:ext cx="292155" cy="531207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570137B-FBA5-6CE1-CA5D-75484E5DE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sp>
        <p:nvSpPr>
          <p:cNvPr id="3" name="Tekstvak 5">
            <a:extLst>
              <a:ext uri="{FF2B5EF4-FFF2-40B4-BE49-F238E27FC236}">
                <a16:creationId xmlns:a16="http://schemas.microsoft.com/office/drawing/2014/main" id="{5B1206E2-D78D-F181-224B-D294068AC986}"/>
              </a:ext>
            </a:extLst>
          </p:cNvPr>
          <p:cNvSpPr txBox="1"/>
          <p:nvPr/>
        </p:nvSpPr>
        <p:spPr>
          <a:xfrm>
            <a:off x="5375920" y="1825013"/>
            <a:ext cx="1627750" cy="46673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>
                <a:solidFill>
                  <a:srgbClr val="C00000"/>
                </a:solidFill>
              </a:rPr>
              <a:t>h/H</a:t>
            </a:r>
            <a:r>
              <a:rPr lang="nl-NL" sz="1800" b="1" baseline="-25000" dirty="0">
                <a:solidFill>
                  <a:srgbClr val="C00000"/>
                </a:solidFill>
              </a:rPr>
              <a:t>m0 d </a:t>
            </a:r>
            <a:r>
              <a:rPr lang="nl-NL" sz="1800" b="1" dirty="0">
                <a:solidFill>
                  <a:srgbClr val="C00000"/>
                </a:solidFill>
              </a:rPr>
              <a:t>&lt; 1.5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9ACCF501-3F2C-FC20-1283-A6D9B99DAF16}"/>
              </a:ext>
            </a:extLst>
          </p:cNvPr>
          <p:cNvSpPr/>
          <p:nvPr/>
        </p:nvSpPr>
        <p:spPr bwMode="auto">
          <a:xfrm>
            <a:off x="7032104" y="5713080"/>
            <a:ext cx="1180562" cy="2800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7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2" grpId="0"/>
      <p:bldP spid="13" grpId="0"/>
      <p:bldP spid="1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0034E-6478-E69F-EE3E-BB44DCDC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7416824" cy="533400"/>
          </a:xfrm>
        </p:spPr>
        <p:txBody>
          <a:bodyPr/>
          <a:lstStyle/>
          <a:p>
            <a:r>
              <a:rPr lang="nl-NL" sz="2800" dirty="0" err="1"/>
              <a:t>Stability</a:t>
            </a:r>
            <a:r>
              <a:rPr lang="nl-NL" sz="2800" dirty="0"/>
              <a:t> analysis: </a:t>
            </a:r>
            <a:r>
              <a:rPr lang="nl-NL" sz="2800" dirty="0" err="1"/>
              <a:t>permeable</a:t>
            </a:r>
            <a:r>
              <a:rPr lang="nl-NL" sz="2800" dirty="0"/>
              <a:t> </a:t>
            </a:r>
            <a:r>
              <a:rPr lang="nl-NL" sz="2800" dirty="0" err="1"/>
              <a:t>core</a:t>
            </a:r>
            <a:r>
              <a:rPr lang="nl-NL" sz="2800" dirty="0"/>
              <a:t>; </a:t>
            </a:r>
            <a:r>
              <a:rPr lang="nl-NL" sz="2800" dirty="0" err="1"/>
              <a:t>cot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=4</a:t>
            </a: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0E7808-80B4-F720-B0EA-FEF2BA5CB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F94FA4A0-E925-C7D2-295B-9A6035BEA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988" y="990600"/>
            <a:ext cx="857402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0034E-6478-E69F-EE3E-BB44DCDC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7416824" cy="533400"/>
          </a:xfrm>
        </p:spPr>
        <p:txBody>
          <a:bodyPr/>
          <a:lstStyle/>
          <a:p>
            <a:r>
              <a:rPr lang="nl-NL" sz="2800" dirty="0" err="1"/>
              <a:t>Stability</a:t>
            </a:r>
            <a:r>
              <a:rPr lang="nl-NL" sz="2800" dirty="0"/>
              <a:t> analysis: </a:t>
            </a:r>
            <a:r>
              <a:rPr lang="nl-NL" sz="2800" dirty="0" err="1"/>
              <a:t>permeable</a:t>
            </a:r>
            <a:r>
              <a:rPr lang="nl-NL" sz="2800" dirty="0"/>
              <a:t> </a:t>
            </a:r>
            <a:r>
              <a:rPr lang="nl-NL" sz="2800" dirty="0" err="1"/>
              <a:t>core</a:t>
            </a:r>
            <a:r>
              <a:rPr lang="nl-NL" sz="2800" dirty="0"/>
              <a:t>; </a:t>
            </a:r>
            <a:r>
              <a:rPr lang="nl-NL" sz="2800" dirty="0" err="1"/>
              <a:t>cot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=2</a:t>
            </a:r>
            <a:endParaRPr lang="nl-NL" sz="2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ADF887E-79CB-D942-5CF8-BC09F4FE8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17550ECF-3B9D-C586-5280-285DCB049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226" y="979932"/>
            <a:ext cx="8575548" cy="489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4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0034E-6478-E69F-EE3E-BB44DCDC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7776864" cy="533400"/>
          </a:xfrm>
        </p:spPr>
        <p:txBody>
          <a:bodyPr/>
          <a:lstStyle/>
          <a:p>
            <a:r>
              <a:rPr lang="nl-NL" sz="2800" dirty="0" err="1"/>
              <a:t>Stability</a:t>
            </a:r>
            <a:r>
              <a:rPr lang="nl-NL" sz="2800" dirty="0"/>
              <a:t> analysis: </a:t>
            </a:r>
            <a:r>
              <a:rPr lang="nl-NL" sz="2800" dirty="0" err="1"/>
              <a:t>impermeable</a:t>
            </a:r>
            <a:r>
              <a:rPr lang="nl-NL" sz="2800" dirty="0"/>
              <a:t> </a:t>
            </a:r>
            <a:r>
              <a:rPr lang="nl-NL" sz="2800" dirty="0" err="1"/>
              <a:t>core</a:t>
            </a:r>
            <a:r>
              <a:rPr lang="nl-NL" sz="2800" dirty="0"/>
              <a:t>; </a:t>
            </a:r>
            <a:r>
              <a:rPr lang="nl-NL" sz="2800" dirty="0" err="1"/>
              <a:t>cot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=4</a:t>
            </a:r>
            <a:endParaRPr lang="nl-NL" sz="2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C29CA24-2D49-3519-27B0-156C4C969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4AC93EC-D138-62EE-4F2C-3ADC00162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180" y="1011936"/>
            <a:ext cx="8549640" cy="483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3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0034E-6478-E69F-EE3E-BB44DCDC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73029"/>
            <a:ext cx="7776864" cy="533400"/>
          </a:xfrm>
        </p:spPr>
        <p:txBody>
          <a:bodyPr/>
          <a:lstStyle/>
          <a:p>
            <a:r>
              <a:rPr lang="nl-NL" sz="2800" dirty="0" err="1"/>
              <a:t>Stability</a:t>
            </a:r>
            <a:r>
              <a:rPr lang="nl-NL" sz="2800" dirty="0"/>
              <a:t> analysis: </a:t>
            </a:r>
            <a:r>
              <a:rPr lang="nl-NL" sz="2800" dirty="0" err="1"/>
              <a:t>impermeable</a:t>
            </a:r>
            <a:r>
              <a:rPr lang="nl-NL" sz="2800" dirty="0"/>
              <a:t> </a:t>
            </a:r>
            <a:r>
              <a:rPr lang="nl-NL" sz="2800" dirty="0" err="1"/>
              <a:t>core</a:t>
            </a:r>
            <a:r>
              <a:rPr lang="nl-NL" sz="2800" dirty="0"/>
              <a:t>; </a:t>
            </a:r>
            <a:r>
              <a:rPr lang="nl-NL" sz="2800" dirty="0" err="1"/>
              <a:t>cot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=2</a:t>
            </a:r>
            <a:endParaRPr lang="nl-NL" sz="2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C0C33D3-B6F4-37C4-A712-2CA7E2703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BD415FA-E682-DA35-4593-B7D27E845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180" y="940308"/>
            <a:ext cx="8549640" cy="497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33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82E62-3478-1440-23D5-D93C812F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Conclusions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70E6A-FAB2-D12E-CFD0-985F5EE3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549" y="999003"/>
            <a:ext cx="10512638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2400" dirty="0"/>
              <a:t>The (</a:t>
            </a:r>
            <a:r>
              <a:rPr lang="nl-NL" sz="2400" dirty="0" err="1"/>
              <a:t>rewritten</a:t>
            </a:r>
            <a:r>
              <a:rPr lang="nl-NL" sz="2400" dirty="0"/>
              <a:t>) </a:t>
            </a:r>
            <a:r>
              <a:rPr lang="nl-NL" sz="2400" dirty="0" err="1"/>
              <a:t>VdM-formula</a:t>
            </a:r>
            <a:r>
              <a:rPr lang="nl-NL" sz="2400" dirty="0"/>
              <a:t> as well as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Modified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 do </a:t>
            </a:r>
            <a:r>
              <a:rPr lang="nl-NL" sz="2400" dirty="0" err="1"/>
              <a:t>not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over </a:t>
            </a:r>
            <a:r>
              <a:rPr lang="nl-NL" sz="2400" dirty="0" err="1"/>
              <a:t>the</a:t>
            </a:r>
            <a:r>
              <a:rPr lang="nl-NL" sz="2400" dirty="0"/>
              <a:t> full area of </a:t>
            </a:r>
            <a:r>
              <a:rPr lang="nl-NL" sz="2400" dirty="0" err="1"/>
              <a:t>shallow</a:t>
            </a:r>
            <a:r>
              <a:rPr lang="nl-NL" sz="2400" dirty="0"/>
              <a:t> water;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For </a:t>
            </a:r>
            <a:r>
              <a:rPr lang="nl-NL" sz="2400" dirty="0" err="1"/>
              <a:t>shallow</a:t>
            </a:r>
            <a:r>
              <a:rPr lang="nl-NL" sz="2400" dirty="0"/>
              <a:t> water </a:t>
            </a:r>
            <a:r>
              <a:rPr lang="nl-NL" sz="2400" dirty="0" err="1"/>
              <a:t>the</a:t>
            </a:r>
            <a:r>
              <a:rPr lang="nl-NL" sz="2400" dirty="0"/>
              <a:t> (</a:t>
            </a:r>
            <a:r>
              <a:rPr lang="nl-NL" sz="2400" dirty="0" err="1"/>
              <a:t>rewritten</a:t>
            </a:r>
            <a:r>
              <a:rPr lang="nl-NL" sz="2400" dirty="0"/>
              <a:t>) </a:t>
            </a:r>
            <a:r>
              <a:rPr lang="nl-NL" sz="2400" dirty="0" err="1"/>
              <a:t>VdM-formula</a:t>
            </a:r>
            <a:r>
              <a:rPr lang="nl-NL" sz="2400" dirty="0"/>
              <a:t> is </a:t>
            </a:r>
            <a:r>
              <a:rPr lang="nl-NL" sz="2400" dirty="0" err="1"/>
              <a:t>applicable</a:t>
            </a:r>
            <a:r>
              <a:rPr lang="nl-NL" sz="2400" dirty="0"/>
              <a:t> at </a:t>
            </a:r>
            <a:r>
              <a:rPr lang="nl-NL" sz="2400" dirty="0" err="1"/>
              <a:t>least</a:t>
            </a:r>
            <a:r>
              <a:rPr lang="nl-NL" sz="2400" dirty="0"/>
              <a:t> up </a:t>
            </a:r>
            <a:r>
              <a:rPr lang="nl-NL" sz="2400" dirty="0" err="1"/>
              <a:t>to</a:t>
            </a:r>
            <a:r>
              <a:rPr lang="nl-NL" sz="2400" dirty="0"/>
              <a:t> h/H</a:t>
            </a:r>
            <a:r>
              <a:rPr lang="nl-NL" sz="2400" baseline="-25000" dirty="0"/>
              <a:t>m0d</a:t>
            </a:r>
            <a:r>
              <a:rPr lang="nl-NL" sz="2400" dirty="0"/>
              <a:t> &gt; 1.5;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More </a:t>
            </a:r>
            <a:r>
              <a:rPr lang="nl-NL" sz="2400" dirty="0" err="1"/>
              <a:t>precise</a:t>
            </a:r>
            <a:r>
              <a:rPr lang="nl-NL" sz="2400" dirty="0"/>
              <a:t>:</a:t>
            </a:r>
          </a:p>
          <a:p>
            <a:pPr lvl="1">
              <a:lnSpc>
                <a:spcPct val="150000"/>
              </a:lnSpc>
            </a:pP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plunging</a:t>
            </a:r>
            <a:r>
              <a:rPr lang="nl-NL" sz="2000" dirty="0"/>
              <a:t> wave </a:t>
            </a:r>
            <a:r>
              <a:rPr lang="nl-NL" sz="2000" dirty="0" err="1"/>
              <a:t>equation</a:t>
            </a:r>
            <a:r>
              <a:rPr lang="nl-NL" sz="2000" dirty="0"/>
              <a:t> is </a:t>
            </a:r>
            <a:r>
              <a:rPr lang="nl-NL" sz="2000" dirty="0" err="1"/>
              <a:t>always</a:t>
            </a:r>
            <a:r>
              <a:rPr lang="nl-NL" sz="2000" dirty="0"/>
              <a:t> </a:t>
            </a:r>
            <a:r>
              <a:rPr lang="nl-NL" sz="2000" dirty="0" err="1"/>
              <a:t>applicable</a:t>
            </a:r>
            <a:r>
              <a:rPr lang="nl-NL" sz="2000" dirty="0"/>
              <a:t>, down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surging</a:t>
            </a:r>
            <a:r>
              <a:rPr lang="nl-NL" sz="2000" dirty="0"/>
              <a:t> waves;</a:t>
            </a:r>
          </a:p>
          <a:p>
            <a:pPr lvl="1">
              <a:lnSpc>
                <a:spcPct val="150000"/>
              </a:lnSpc>
            </a:pP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surging</a:t>
            </a:r>
            <a:r>
              <a:rPr lang="nl-NL" sz="2000" dirty="0"/>
              <a:t> wave </a:t>
            </a:r>
            <a:r>
              <a:rPr lang="nl-NL" sz="2000" dirty="0" err="1"/>
              <a:t>equation</a:t>
            </a:r>
            <a:r>
              <a:rPr lang="nl-NL" sz="2000" dirty="0"/>
              <a:t> is </a:t>
            </a:r>
            <a:r>
              <a:rPr lang="nl-NL" sz="2000" dirty="0" err="1"/>
              <a:t>not</a:t>
            </a:r>
            <a:r>
              <a:rPr lang="nl-NL" sz="2000" dirty="0"/>
              <a:t> </a:t>
            </a:r>
            <a:r>
              <a:rPr lang="nl-NL" sz="2000" dirty="0" err="1"/>
              <a:t>applicable</a:t>
            </a:r>
            <a:r>
              <a:rPr lang="nl-NL" sz="2000" dirty="0"/>
              <a:t>;</a:t>
            </a:r>
          </a:p>
          <a:p>
            <a:pPr lvl="1">
              <a:lnSpc>
                <a:spcPct val="150000"/>
              </a:lnSpc>
            </a:pPr>
            <a:r>
              <a:rPr lang="nl-NL" sz="2000" dirty="0"/>
              <a:t>in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region</a:t>
            </a:r>
            <a:r>
              <a:rPr lang="nl-NL" sz="2000" dirty="0"/>
              <a:t>: </a:t>
            </a:r>
            <a:r>
              <a:rPr lang="nl-NL" sz="2000" dirty="0" err="1"/>
              <a:t>horizontal</a:t>
            </a:r>
            <a:r>
              <a:rPr lang="nl-NL" sz="2000" dirty="0"/>
              <a:t> </a:t>
            </a:r>
            <a:r>
              <a:rPr lang="nl-NL" sz="2000" dirty="0" err="1"/>
              <a:t>lines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large </a:t>
            </a:r>
            <a:r>
              <a:rPr lang="nl-NL" sz="2000" dirty="0" err="1"/>
              <a:t>unexplained</a:t>
            </a:r>
            <a:r>
              <a:rPr lang="nl-NL" sz="2000" dirty="0"/>
              <a:t> </a:t>
            </a:r>
            <a:r>
              <a:rPr lang="nl-NL" sz="2000" dirty="0" err="1"/>
              <a:t>scatter</a:t>
            </a:r>
            <a:r>
              <a:rPr lang="nl-NL" sz="2000" dirty="0"/>
              <a:t>?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The </a:t>
            </a:r>
            <a:r>
              <a:rPr lang="nl-NL" sz="2400" dirty="0" err="1"/>
              <a:t>prediction</a:t>
            </a:r>
            <a:r>
              <a:rPr lang="nl-NL" sz="2400" dirty="0"/>
              <a:t> of H</a:t>
            </a:r>
            <a:r>
              <a:rPr lang="nl-NL" sz="2400" baseline="-25000" dirty="0"/>
              <a:t>2%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design is </a:t>
            </a:r>
            <a:r>
              <a:rPr lang="nl-NL" sz="2400" dirty="0" err="1"/>
              <a:t>unreliable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h/H</a:t>
            </a:r>
            <a:r>
              <a:rPr lang="nl-NL" sz="2400" baseline="-25000" dirty="0"/>
              <a:t>m0d</a:t>
            </a:r>
            <a:r>
              <a:rPr lang="nl-NL" sz="2400" dirty="0"/>
              <a:t>&lt;1.5;</a:t>
            </a:r>
          </a:p>
          <a:p>
            <a:pPr>
              <a:lnSpc>
                <a:spcPct val="150000"/>
              </a:lnSpc>
            </a:pPr>
            <a:endParaRPr lang="nl-NL" sz="2400" dirty="0"/>
          </a:p>
          <a:p>
            <a:pPr>
              <a:lnSpc>
                <a:spcPct val="150000"/>
              </a:lnSpc>
            </a:pP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A7661C-4AA4-9FEC-866F-99E91DC66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5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C8E771-33EC-6D93-8C70-BE8D98230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9136" y="194865"/>
            <a:ext cx="6333728" cy="1470025"/>
          </a:xfrm>
        </p:spPr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attention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694CEF9-3833-562F-26B1-C84C02064835}"/>
              </a:ext>
            </a:extLst>
          </p:cNvPr>
          <p:cNvSpPr txBox="1"/>
          <p:nvPr/>
        </p:nvSpPr>
        <p:spPr>
          <a:xfrm>
            <a:off x="2063552" y="5702459"/>
            <a:ext cx="752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Deltares is </a:t>
            </a:r>
            <a:r>
              <a:rPr lang="nl-NL" sz="2400" dirty="0" err="1"/>
              <a:t>acknowledged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releasing </a:t>
            </a:r>
            <a:r>
              <a:rPr lang="nl-NL" sz="2400" dirty="0" err="1"/>
              <a:t>the</a:t>
            </a:r>
            <a:r>
              <a:rPr lang="nl-NL" sz="2400" dirty="0"/>
              <a:t> dataset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0A4F5BD-C0A7-F2D1-1F5E-EF7C7C35D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548000"/>
            <a:ext cx="3240000" cy="184287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44C83DE-36CA-B119-33C5-8FB26186F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513" y="1548000"/>
            <a:ext cx="3240000" cy="185060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DC0EEE1-F931-596C-BE65-A6A5A6D28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528" y="3600000"/>
            <a:ext cx="3240000" cy="183195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2E003F-16D9-85AA-3FE6-5CFB0DDA7F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513" y="3600000"/>
            <a:ext cx="3240000" cy="188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8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404664"/>
            <a:ext cx="6840230" cy="533400"/>
          </a:xfrm>
        </p:spPr>
        <p:txBody>
          <a:bodyPr/>
          <a:lstStyle/>
          <a:p>
            <a:r>
              <a:rPr lang="nl-NL" dirty="0"/>
              <a:t>Contents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584" y="1844824"/>
            <a:ext cx="7776864" cy="26502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Recent </a:t>
            </a:r>
            <a:r>
              <a:rPr lang="nl-NL" sz="2400" dirty="0" err="1"/>
              <a:t>developments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comparisons</a:t>
            </a:r>
            <a:r>
              <a:rPr lang="nl-NL" sz="2400" dirty="0"/>
              <a:t> on rock </a:t>
            </a:r>
            <a:r>
              <a:rPr lang="nl-NL" sz="2400" dirty="0" err="1"/>
              <a:t>stability</a:t>
            </a:r>
            <a:r>
              <a:rPr lang="nl-NL" sz="2400" dirty="0"/>
              <a:t> </a:t>
            </a:r>
            <a:r>
              <a:rPr lang="nl-NL" sz="2400" dirty="0" err="1"/>
              <a:t>formulae</a:t>
            </a:r>
            <a:endParaRPr lang="nl-N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Dataset of Van Gent </a:t>
            </a:r>
            <a:r>
              <a:rPr lang="nl-NL" sz="2400" i="1" dirty="0"/>
              <a:t>et al.</a:t>
            </a:r>
            <a:r>
              <a:rPr lang="nl-NL" sz="2400" dirty="0"/>
              <a:t> on </a:t>
            </a:r>
            <a:r>
              <a:rPr lang="nl-NL" sz="2400" dirty="0" err="1"/>
              <a:t>shallow</a:t>
            </a:r>
            <a:r>
              <a:rPr lang="nl-NL" sz="2400" dirty="0"/>
              <a:t>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err="1"/>
              <a:t>Stability</a:t>
            </a:r>
            <a:r>
              <a:rPr lang="nl-NL" sz="2400" dirty="0"/>
              <a:t> analysis </a:t>
            </a:r>
            <a:r>
              <a:rPr lang="nl-NL" sz="2400" dirty="0" err="1"/>
              <a:t>depending</a:t>
            </a:r>
            <a:r>
              <a:rPr lang="nl-NL" sz="2400" dirty="0"/>
              <a:t> on </a:t>
            </a:r>
            <a:r>
              <a:rPr lang="nl-NL" sz="2400" dirty="0" err="1"/>
              <a:t>relative</a:t>
            </a:r>
            <a:r>
              <a:rPr lang="nl-NL" sz="2400" dirty="0"/>
              <a:t> water </a:t>
            </a:r>
            <a:r>
              <a:rPr lang="nl-NL" sz="2400" dirty="0" err="1"/>
              <a:t>depth</a:t>
            </a:r>
            <a:endParaRPr lang="nl-N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err="1"/>
              <a:t>Conclusions</a:t>
            </a:r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489315A-4716-7261-B001-A398E399B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127448" y="980728"/>
            <a:ext cx="1053115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plunging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6.2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0.18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ξ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-0.5</a:t>
            </a: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endParaRPr lang="en-GB" sz="1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for surging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1.0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-0.13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cotα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</a:t>
            </a:r>
            <a:r>
              <a:rPr lang="en-GB" sz="32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3200" b="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15900" algn="l"/>
                <a:tab pos="5730875" algn="r"/>
              </a:tabLst>
            </a:pPr>
            <a:endParaRPr lang="nl-NL" sz="4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91444" y="274290"/>
            <a:ext cx="10009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Van der Meer formula (1988)</a:t>
            </a:r>
            <a:endParaRPr lang="nl-NL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62936" y="5281568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plunging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4E02FCC-9BD9-459E-A2DA-0639AB427E7B}"/>
              </a:ext>
            </a:extLst>
          </p:cNvPr>
          <p:cNvSpPr txBox="1"/>
          <p:nvPr/>
        </p:nvSpPr>
        <p:spPr>
          <a:xfrm>
            <a:off x="1343472" y="4465653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</a:t>
            </a:r>
            <a:r>
              <a:rPr lang="en-GB" sz="2400" b="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24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{(6.2 / 1.0) </a:t>
            </a:r>
            <a:r>
              <a:rPr lang="en-GB" sz="24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0.31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√tanα}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1/(P+0.5)</a:t>
            </a:r>
            <a:endParaRPr lang="nl-NL" sz="2400" b="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FA241AE-86D6-1F4E-DACB-B0F40932C359}"/>
              </a:ext>
            </a:extLst>
          </p:cNvPr>
          <p:cNvSpPr txBox="1"/>
          <p:nvPr/>
        </p:nvSpPr>
        <p:spPr>
          <a:xfrm>
            <a:off x="8683664" y="1660404"/>
            <a:ext cx="3013992" cy="2677656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/>
              <a:t>With</a:t>
            </a:r>
            <a:r>
              <a:rPr lang="nl-NL" dirty="0"/>
              <a:t> the </a:t>
            </a:r>
            <a:r>
              <a:rPr lang="nl-NL" dirty="0" err="1"/>
              <a:t>mean</a:t>
            </a:r>
            <a:r>
              <a:rPr lang="nl-NL" dirty="0"/>
              <a:t> </a:t>
            </a:r>
            <a:r>
              <a:rPr lang="nl-NL" dirty="0" err="1"/>
              <a:t>period</a:t>
            </a:r>
            <a:r>
              <a:rPr lang="nl-NL" dirty="0"/>
              <a:t> T</a:t>
            </a:r>
            <a:r>
              <a:rPr lang="nl-NL" baseline="-25000" dirty="0"/>
              <a:t>m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We </a:t>
            </a:r>
            <a:r>
              <a:rPr lang="nl-NL" dirty="0" err="1"/>
              <a:t>now</a:t>
            </a:r>
            <a:r>
              <a:rPr lang="nl-NL" dirty="0"/>
              <a:t> </a:t>
            </a:r>
            <a:r>
              <a:rPr lang="nl-NL" dirty="0" err="1"/>
              <a:t>would</a:t>
            </a:r>
            <a:r>
              <a:rPr lang="nl-NL" dirty="0"/>
              <a:t> like the </a:t>
            </a:r>
            <a:r>
              <a:rPr lang="nl-NL" dirty="0" err="1"/>
              <a:t>spectral</a:t>
            </a:r>
            <a:r>
              <a:rPr lang="nl-NL" dirty="0"/>
              <a:t> </a:t>
            </a:r>
            <a:r>
              <a:rPr lang="nl-NL" dirty="0" err="1"/>
              <a:t>period</a:t>
            </a:r>
            <a:r>
              <a:rPr lang="nl-NL" dirty="0"/>
              <a:t> T</a:t>
            </a:r>
            <a:r>
              <a:rPr lang="nl-NL" baseline="-25000" dirty="0"/>
              <a:t>m-1,0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B35487-55D8-15EB-E8E3-72A4B1916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127448" y="980728"/>
            <a:ext cx="1053115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plunging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3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32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6.49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0.18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ξ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-0.5</a:t>
            </a: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endParaRPr lang="en-GB" sz="1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for surging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32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32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0.97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-0.13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cotα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ξ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15900" algn="l"/>
                <a:tab pos="5730875" algn="r"/>
              </a:tabLst>
            </a:pPr>
            <a:endParaRPr lang="nl-NL" sz="4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91444" y="274290"/>
            <a:ext cx="10009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Van der Meer formula revisited (2021) – JCHS</a:t>
            </a:r>
            <a:endParaRPr lang="nl-NL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62936" y="5281568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plunging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4E02FCC-9BD9-459E-A2DA-0639AB427E7B}"/>
              </a:ext>
            </a:extLst>
          </p:cNvPr>
          <p:cNvSpPr txBox="1"/>
          <p:nvPr/>
        </p:nvSpPr>
        <p:spPr>
          <a:xfrm>
            <a:off x="1343472" y="4465653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</a:t>
            </a:r>
            <a:r>
              <a:rPr lang="en-GB" sz="24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m-1,0c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{(6.49 </a:t>
            </a:r>
            <a:r>
              <a:rPr lang="en-GB" sz="24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0.97 </a:t>
            </a:r>
            <a:r>
              <a:rPr lang="en-GB" sz="24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b="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r>
              <a:rPr lang="en-GB" sz="24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0.31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√tanα}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1/(P+0.5)</a:t>
            </a:r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83CB275-6CBE-7CB6-D3C4-BDC588CFAD43}"/>
              </a:ext>
            </a:extLst>
          </p:cNvPr>
          <p:cNvSpPr/>
          <p:nvPr/>
        </p:nvSpPr>
        <p:spPr bwMode="auto">
          <a:xfrm>
            <a:off x="3143672" y="1755187"/>
            <a:ext cx="540060" cy="55246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8693658-C72C-3518-0F4D-9BE704753803}"/>
              </a:ext>
            </a:extLst>
          </p:cNvPr>
          <p:cNvSpPr/>
          <p:nvPr/>
        </p:nvSpPr>
        <p:spPr bwMode="auto">
          <a:xfrm>
            <a:off x="3143672" y="3573016"/>
            <a:ext cx="576064" cy="50405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553C873-02D7-E51F-CDA4-E5217A1BAD1B}"/>
              </a:ext>
            </a:extLst>
          </p:cNvPr>
          <p:cNvSpPr txBox="1"/>
          <p:nvPr/>
        </p:nvSpPr>
        <p:spPr>
          <a:xfrm>
            <a:off x="5575103" y="4927318"/>
            <a:ext cx="4464496" cy="1200329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pl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=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su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= 1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original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formula</a:t>
            </a:r>
            <a:endParaRPr lang="nl-NL" sz="2400" b="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pl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or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su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&lt; 1: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less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stable</a:t>
            </a:r>
            <a:endParaRPr lang="nl-NL" sz="2400" b="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pl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or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su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&gt; 1: more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stable</a:t>
            </a:r>
            <a:endParaRPr lang="nl-NL" sz="2400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B0BD43A-BC0C-4B34-B344-DACF685E2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FAF60A7-86AB-534F-6C77-DE1D1158A3C0}"/>
              </a:ext>
            </a:extLst>
          </p:cNvPr>
          <p:cNvSpPr txBox="1"/>
          <p:nvPr/>
        </p:nvSpPr>
        <p:spPr>
          <a:xfrm>
            <a:off x="7248128" y="836712"/>
            <a:ext cx="396044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/>
              <a:t>Rewritten</a:t>
            </a:r>
            <a:r>
              <a:rPr lang="nl-NL" dirty="0"/>
              <a:t>,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refitted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71FC2E6-3CA4-47F7-C1F5-4AC21DF492D3}"/>
              </a:ext>
            </a:extLst>
          </p:cNvPr>
          <p:cNvSpPr/>
          <p:nvPr/>
        </p:nvSpPr>
        <p:spPr bwMode="auto">
          <a:xfrm>
            <a:off x="3683732" y="1760664"/>
            <a:ext cx="808890" cy="43204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14C14F7-E1D1-537A-3A7B-7A460B807C9E}"/>
              </a:ext>
            </a:extLst>
          </p:cNvPr>
          <p:cNvSpPr/>
          <p:nvPr/>
        </p:nvSpPr>
        <p:spPr bwMode="auto">
          <a:xfrm>
            <a:off x="7021894" y="1760664"/>
            <a:ext cx="1359160" cy="504056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3106529-1BA0-0CC9-C90E-2CBEB08F9DFA}"/>
              </a:ext>
            </a:extLst>
          </p:cNvPr>
          <p:cNvSpPr/>
          <p:nvPr/>
        </p:nvSpPr>
        <p:spPr bwMode="auto">
          <a:xfrm>
            <a:off x="8309046" y="3560864"/>
            <a:ext cx="1080120" cy="504056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5C587D9-BB17-D48F-BDE4-6082127FD510}"/>
              </a:ext>
            </a:extLst>
          </p:cNvPr>
          <p:cNvSpPr/>
          <p:nvPr/>
        </p:nvSpPr>
        <p:spPr bwMode="auto">
          <a:xfrm>
            <a:off x="3719736" y="3565286"/>
            <a:ext cx="774410" cy="43204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9A93328-4935-CD39-B96B-7C8B6DA74DFD}"/>
              </a:ext>
            </a:extLst>
          </p:cNvPr>
          <p:cNvSpPr txBox="1"/>
          <p:nvPr/>
        </p:nvSpPr>
        <p:spPr>
          <a:xfrm>
            <a:off x="8167391" y="2307647"/>
            <a:ext cx="3744416" cy="1200329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Rock Manual (2007):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Applicable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deep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water</a:t>
            </a:r>
          </a:p>
          <a:p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h/H</a:t>
            </a:r>
            <a:r>
              <a:rPr lang="nl-NL" sz="2400" b="0" baseline="-25000" dirty="0">
                <a:solidFill>
                  <a:schemeClr val="bg2">
                    <a:lumMod val="50000"/>
                  </a:schemeClr>
                </a:solidFill>
              </a:rPr>
              <a:t>m0d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&gt; 3</a:t>
            </a:r>
          </a:p>
        </p:txBody>
      </p:sp>
    </p:spTree>
    <p:extLst>
      <p:ext uri="{BB962C8B-B14F-4D97-AF65-F5344CB8AC3E}">
        <p14:creationId xmlns:p14="http://schemas.microsoft.com/office/powerpoint/2010/main" val="32699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127448" y="980728"/>
            <a:ext cx="1123324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plunging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8.4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0.18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2%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ξ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-0.5</a:t>
            </a: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Rock Manual 5.139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endParaRPr lang="en-GB" sz="1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for surging waves: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15900" algn="l"/>
                <a:tab pos="5730875" algn="r"/>
              </a:tabLst>
            </a:pPr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/ΔD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n50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1.3 P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-0.13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/H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2%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cotα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ξ</a:t>
            </a:r>
            <a:r>
              <a:rPr lang="en-GB" sz="32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</a:t>
            </a:r>
            <a:r>
              <a:rPr lang="en-GB" sz="32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 Manual 5.140</a:t>
            </a:r>
            <a:endParaRPr lang="nl-NL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15900" algn="l"/>
                <a:tab pos="5730875" algn="r"/>
              </a:tabLst>
            </a:pPr>
            <a:endParaRPr lang="nl-NL" sz="4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1344" y="274290"/>
            <a:ext cx="11809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Modified Van der Meer formula for shallow water by Van Gent (2003)</a:t>
            </a:r>
            <a:endParaRPr lang="nl-NL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65950" y="5301208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plunging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l-GR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nl-NL" sz="2000" b="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m-1,0c</a:t>
            </a:r>
            <a:r>
              <a:rPr lang="nl-NL" sz="20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000" b="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surging</a:t>
            </a:r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2000" b="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4E02FCC-9BD9-459E-A2DA-0639AB427E7B}"/>
              </a:ext>
            </a:extLst>
          </p:cNvPr>
          <p:cNvSpPr txBox="1"/>
          <p:nvPr/>
        </p:nvSpPr>
        <p:spPr>
          <a:xfrm>
            <a:off x="1343472" y="4465653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</a:t>
            </a:r>
            <a:r>
              <a:rPr lang="en-GB" sz="24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m-1,0c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{(8.4 / 1.3) </a:t>
            </a:r>
            <a:r>
              <a:rPr lang="en-GB" sz="2400" b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0.31</a:t>
            </a: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√tanα}</a:t>
            </a:r>
            <a:r>
              <a:rPr lang="en-GB" sz="2400" b="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1/(P+0.5)</a:t>
            </a:r>
            <a:endParaRPr lang="nl-NL" sz="2400" b="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6B27D2F-F780-DC49-FD5D-6B4F3366F027}"/>
              </a:ext>
            </a:extLst>
          </p:cNvPr>
          <p:cNvSpPr/>
          <p:nvPr/>
        </p:nvSpPr>
        <p:spPr bwMode="auto">
          <a:xfrm>
            <a:off x="3143672" y="1772816"/>
            <a:ext cx="648072" cy="43204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42D786A-575C-8949-662F-953E9627B220}"/>
              </a:ext>
            </a:extLst>
          </p:cNvPr>
          <p:cNvSpPr/>
          <p:nvPr/>
        </p:nvSpPr>
        <p:spPr bwMode="auto">
          <a:xfrm>
            <a:off x="6384032" y="1700808"/>
            <a:ext cx="1368152" cy="576064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A7CB37-AA61-C10E-5B24-7BF93159F509}"/>
              </a:ext>
            </a:extLst>
          </p:cNvPr>
          <p:cNvSpPr/>
          <p:nvPr/>
        </p:nvSpPr>
        <p:spPr bwMode="auto">
          <a:xfrm>
            <a:off x="3145196" y="3577438"/>
            <a:ext cx="648072" cy="43204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FFD8705-0E63-1DB7-D438-86969F588326}"/>
              </a:ext>
            </a:extLst>
          </p:cNvPr>
          <p:cNvSpPr/>
          <p:nvPr/>
        </p:nvSpPr>
        <p:spPr bwMode="auto">
          <a:xfrm>
            <a:off x="6456040" y="3509948"/>
            <a:ext cx="1368152" cy="576064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C82EC7D-6DFE-FEAB-EF2F-A2F4C49FDF32}"/>
              </a:ext>
            </a:extLst>
          </p:cNvPr>
          <p:cNvSpPr txBox="1"/>
          <p:nvPr/>
        </p:nvSpPr>
        <p:spPr>
          <a:xfrm>
            <a:off x="6488027" y="4916119"/>
            <a:ext cx="3528392" cy="1200329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Deep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water: H</a:t>
            </a:r>
            <a:r>
              <a:rPr lang="nl-NL" sz="2400" b="0" baseline="-25000" dirty="0">
                <a:solidFill>
                  <a:schemeClr val="bg2">
                    <a:lumMod val="50000"/>
                  </a:schemeClr>
                </a:solidFill>
              </a:rPr>
              <a:t>2%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/H</a:t>
            </a:r>
            <a:r>
              <a:rPr lang="nl-NL" sz="2400" b="0" baseline="-250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=1.4</a:t>
            </a:r>
          </a:p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pl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= 0.92 (8%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lower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nl-NL" sz="2400" b="0" baseline="-25000" dirty="0" err="1">
                <a:solidFill>
                  <a:schemeClr val="bg2">
                    <a:lumMod val="50000"/>
                  </a:schemeClr>
                </a:solidFill>
              </a:rPr>
              <a:t>su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= 0.96 (4%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lower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6D56468-8598-4269-767C-8448A45C6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21CD8454-107E-197C-BCB5-91377D4280D5}"/>
              </a:ext>
            </a:extLst>
          </p:cNvPr>
          <p:cNvSpPr txBox="1"/>
          <p:nvPr/>
        </p:nvSpPr>
        <p:spPr>
          <a:xfrm>
            <a:off x="7896200" y="2321336"/>
            <a:ext cx="3992427" cy="1200329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Rock Manual (2007):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Applicable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shallow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water</a:t>
            </a:r>
          </a:p>
          <a:p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h/H</a:t>
            </a:r>
            <a:r>
              <a:rPr lang="nl-NL" sz="2400" b="0" baseline="-25000" dirty="0">
                <a:solidFill>
                  <a:schemeClr val="bg2">
                    <a:lumMod val="50000"/>
                  </a:schemeClr>
                </a:solidFill>
              </a:rPr>
              <a:t>m0d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&lt; 3</a:t>
            </a:r>
          </a:p>
        </p:txBody>
      </p:sp>
    </p:spTree>
    <p:extLst>
      <p:ext uri="{BB962C8B-B14F-4D97-AF65-F5344CB8AC3E}">
        <p14:creationId xmlns:p14="http://schemas.microsoft.com/office/powerpoint/2010/main" val="133974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221173C-5AF6-47AE-897B-2B1C64160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944880"/>
            <a:ext cx="8488680" cy="496824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FCFCAFD2-AF04-478D-984F-B2562F0E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231076"/>
            <a:ext cx="9791700" cy="533400"/>
          </a:xfrm>
        </p:spPr>
        <p:txBody>
          <a:bodyPr/>
          <a:lstStyle/>
          <a:p>
            <a:r>
              <a:rPr lang="nl-NL" sz="2800" dirty="0" err="1"/>
              <a:t>Working</a:t>
            </a:r>
            <a:r>
              <a:rPr lang="nl-NL" sz="2800" dirty="0"/>
              <a:t> area Van der Meer </a:t>
            </a:r>
            <a:r>
              <a:rPr lang="nl-NL" sz="2800" dirty="0" err="1"/>
              <a:t>formula</a:t>
            </a:r>
            <a:endParaRPr lang="nl-NL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F85ED9E-A476-414D-A3AA-24F24C5726A7}"/>
              </a:ext>
            </a:extLst>
          </p:cNvPr>
          <p:cNvSpPr txBox="1"/>
          <p:nvPr/>
        </p:nvSpPr>
        <p:spPr>
          <a:xfrm>
            <a:off x="1411348" y="45091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err="1"/>
              <a:t>plunging</a:t>
            </a:r>
            <a:r>
              <a:rPr lang="nl-NL" sz="1800" dirty="0"/>
              <a:t>, </a:t>
            </a:r>
            <a:r>
              <a:rPr lang="nl-NL" sz="1800" dirty="0" err="1"/>
              <a:t>breaking</a:t>
            </a:r>
            <a:r>
              <a:rPr lang="nl-NL" sz="1800" dirty="0"/>
              <a:t> waves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01B96D-1BA5-452A-BDEA-FE0EEA053728}"/>
              </a:ext>
            </a:extLst>
          </p:cNvPr>
          <p:cNvSpPr txBox="1"/>
          <p:nvPr/>
        </p:nvSpPr>
        <p:spPr>
          <a:xfrm>
            <a:off x="5011748" y="450447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err="1"/>
              <a:t>surging</a:t>
            </a:r>
            <a:r>
              <a:rPr lang="nl-NL" sz="1800" dirty="0"/>
              <a:t>, non-</a:t>
            </a:r>
            <a:r>
              <a:rPr lang="nl-NL" sz="1800" dirty="0" err="1"/>
              <a:t>breaking</a:t>
            </a:r>
            <a:r>
              <a:rPr lang="nl-NL" sz="1800" dirty="0"/>
              <a:t> waves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D60CB9C-1A5E-71AD-ADE8-164D75936086}"/>
              </a:ext>
            </a:extLst>
          </p:cNvPr>
          <p:cNvSpPr txBox="1"/>
          <p:nvPr/>
        </p:nvSpPr>
        <p:spPr>
          <a:xfrm>
            <a:off x="8544272" y="1196752"/>
            <a:ext cx="3528392" cy="830997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Modified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shallow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water: 8%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nl-NL" sz="2400" b="0" dirty="0">
                <a:solidFill>
                  <a:schemeClr val="bg2">
                    <a:lumMod val="50000"/>
                  </a:schemeClr>
                </a:solidFill>
              </a:rPr>
              <a:t> 4% </a:t>
            </a:r>
            <a:r>
              <a:rPr lang="nl-NL" sz="2400" b="0" dirty="0" err="1">
                <a:solidFill>
                  <a:schemeClr val="bg2">
                    <a:lumMod val="50000"/>
                  </a:schemeClr>
                </a:solidFill>
              </a:rPr>
              <a:t>lower</a:t>
            </a:r>
            <a:endParaRPr lang="nl-NL" sz="2400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38364CF-8490-BC14-4055-6EE1C68C5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D582C-B61B-E89A-712B-3FBC5680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Data set Van Gent </a:t>
            </a:r>
            <a:r>
              <a:rPr lang="nl-NL" sz="2800" i="1" dirty="0"/>
              <a:t>et al.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EEEA41-73D2-EFA5-B234-FED710CA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018" y="1052736"/>
            <a:ext cx="9789583" cy="4953000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Papers: Smith </a:t>
            </a:r>
            <a:r>
              <a:rPr lang="nl-NL" sz="2400" i="1" dirty="0"/>
              <a:t>et al. </a:t>
            </a:r>
            <a:r>
              <a:rPr lang="nl-NL" sz="2400" dirty="0"/>
              <a:t>(2002), Van Gent </a:t>
            </a:r>
            <a:r>
              <a:rPr lang="nl-NL" sz="2400" i="1" dirty="0"/>
              <a:t>et al. </a:t>
            </a:r>
            <a:r>
              <a:rPr lang="nl-NL" sz="2400" dirty="0"/>
              <a:t>(2003), Van Gent (2004)</a:t>
            </a:r>
          </a:p>
          <a:p>
            <a:pPr marL="0" indent="0">
              <a:buNone/>
            </a:pPr>
            <a:r>
              <a:rPr lang="nl-NL" sz="2400" dirty="0"/>
              <a:t>Dataset, </a:t>
            </a:r>
            <a:r>
              <a:rPr lang="nl-NL" sz="2400" dirty="0" err="1"/>
              <a:t>released</a:t>
            </a:r>
            <a:r>
              <a:rPr lang="nl-NL" sz="2400" dirty="0"/>
              <a:t> a few </a:t>
            </a:r>
            <a:r>
              <a:rPr lang="nl-NL" sz="2400" dirty="0" err="1"/>
              <a:t>years</a:t>
            </a:r>
            <a:r>
              <a:rPr lang="nl-NL" sz="2400" dirty="0"/>
              <a:t> </a:t>
            </a:r>
            <a:r>
              <a:rPr lang="nl-NL" sz="2400" dirty="0" err="1"/>
              <a:t>ago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205 tests </a:t>
            </a:r>
            <a:r>
              <a:rPr lang="nl-NL" sz="2400" dirty="0" err="1"/>
              <a:t>with</a:t>
            </a:r>
            <a:r>
              <a:rPr lang="nl-NL" sz="2400" dirty="0"/>
              <a:t> single </a:t>
            </a:r>
            <a:r>
              <a:rPr lang="nl-NL" sz="2400" dirty="0" err="1"/>
              <a:t>and</a:t>
            </a:r>
            <a:r>
              <a:rPr lang="nl-NL" sz="2400" dirty="0"/>
              <a:t> double </a:t>
            </a:r>
            <a:r>
              <a:rPr lang="nl-NL" sz="2400" dirty="0" err="1"/>
              <a:t>peaked</a:t>
            </a:r>
            <a:r>
              <a:rPr lang="nl-NL" sz="2400" dirty="0"/>
              <a:t> spectra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68CB33A-A1C3-06C5-9CEF-E58D30A9A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895" y="1988840"/>
            <a:ext cx="10685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NL" sz="18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Yu Gothic" panose="020B0400000000000000" pitchFamily="34" charset="-128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https://www.researchgate.net/publication/320559323_Data-Stability_of_rock_slopes_with_shallow_foreshores</a:t>
            </a:r>
            <a:endParaRPr kumimoji="0" lang="en-US" altLang="nl-NL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50E2735-701D-8D98-BF1C-2667126E9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2780928"/>
            <a:ext cx="11308071" cy="232152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5ABB702-F8A0-78B3-9AF3-BD2ED2101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A15A2-D307-869D-6CE8-407338C4D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Analysis of dataset on waves over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foreshore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3705D2-DC00-3274-1D20-402AD76B5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018" y="1066800"/>
            <a:ext cx="1008059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2400" dirty="0"/>
              <a:t>Data </a:t>
            </a:r>
            <a:r>
              <a:rPr lang="nl-NL" sz="2400" dirty="0" err="1"/>
              <a:t>division</a:t>
            </a:r>
            <a:r>
              <a:rPr lang="nl-NL" sz="2400" dirty="0"/>
              <a:t>:</a:t>
            </a:r>
          </a:p>
          <a:p>
            <a:pPr marL="685800" lvl="1"/>
            <a:r>
              <a:rPr lang="nl-NL" sz="2000" dirty="0"/>
              <a:t>h/H</a:t>
            </a:r>
            <a:r>
              <a:rPr lang="nl-NL" sz="2000" baseline="-25000" dirty="0"/>
              <a:t>m0d</a:t>
            </a:r>
            <a:r>
              <a:rPr lang="nl-NL" sz="2000" dirty="0"/>
              <a:t> &gt; 3: 	</a:t>
            </a:r>
            <a:r>
              <a:rPr lang="nl-NL" sz="2000" dirty="0" err="1"/>
              <a:t>deep</a:t>
            </a:r>
            <a:r>
              <a:rPr lang="nl-NL" sz="2000" dirty="0"/>
              <a:t>(er) water</a:t>
            </a:r>
          </a:p>
          <a:p>
            <a:pPr marL="685800" lvl="1"/>
            <a:r>
              <a:rPr lang="nl-NL" sz="2000" dirty="0"/>
              <a:t>1.5 &lt; h/H</a:t>
            </a:r>
            <a:r>
              <a:rPr lang="nl-NL" sz="2000" baseline="-25000" dirty="0"/>
              <a:t>m0d</a:t>
            </a:r>
            <a:r>
              <a:rPr lang="nl-NL" sz="2000" dirty="0"/>
              <a:t> &lt; 3: 	</a:t>
            </a:r>
            <a:r>
              <a:rPr lang="nl-NL" sz="2000" dirty="0" err="1"/>
              <a:t>shoaling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some</a:t>
            </a:r>
            <a:r>
              <a:rPr lang="nl-NL" sz="2000" dirty="0"/>
              <a:t> </a:t>
            </a:r>
            <a:r>
              <a:rPr lang="nl-NL" sz="2000" dirty="0" err="1"/>
              <a:t>breaking</a:t>
            </a:r>
            <a:endParaRPr lang="nl-NL" sz="2000" dirty="0"/>
          </a:p>
          <a:p>
            <a:pPr marL="685800" lvl="1"/>
            <a:r>
              <a:rPr lang="nl-NL" sz="2000" dirty="0"/>
              <a:t>1 &lt; h/H</a:t>
            </a:r>
            <a:r>
              <a:rPr lang="nl-NL" sz="2000" baseline="-25000" dirty="0"/>
              <a:t>m0d</a:t>
            </a:r>
            <a:r>
              <a:rPr lang="nl-NL" sz="2000" dirty="0"/>
              <a:t> &lt; 1.5: 	</a:t>
            </a:r>
            <a:r>
              <a:rPr lang="nl-NL" sz="2000" dirty="0" err="1"/>
              <a:t>shallow</a:t>
            </a:r>
            <a:r>
              <a:rPr lang="nl-NL" sz="2000" dirty="0"/>
              <a:t> water, </a:t>
            </a:r>
            <a:r>
              <a:rPr lang="nl-NL" sz="2000" dirty="0" err="1"/>
              <a:t>continuous</a:t>
            </a:r>
            <a:r>
              <a:rPr lang="nl-NL" sz="2000" dirty="0"/>
              <a:t> wave </a:t>
            </a:r>
            <a:r>
              <a:rPr lang="nl-NL" sz="2000" dirty="0" err="1"/>
              <a:t>breaking</a:t>
            </a:r>
            <a:r>
              <a:rPr lang="nl-NL" sz="2000" dirty="0"/>
              <a:t>, </a:t>
            </a:r>
            <a:r>
              <a:rPr lang="nl-NL" sz="2000" dirty="0" err="1"/>
              <a:t>linear</a:t>
            </a:r>
            <a:r>
              <a:rPr lang="nl-NL" sz="2000" dirty="0"/>
              <a:t> </a:t>
            </a:r>
            <a:r>
              <a:rPr lang="nl-NL" sz="2000" dirty="0" err="1"/>
              <a:t>decrease</a:t>
            </a:r>
            <a:r>
              <a:rPr lang="nl-NL" sz="2000" dirty="0"/>
              <a:t> of H</a:t>
            </a:r>
            <a:r>
              <a:rPr lang="nl-NL" sz="2000" baseline="-25000" dirty="0"/>
              <a:t>s</a:t>
            </a:r>
            <a:endParaRPr lang="nl-NL" sz="2000" dirty="0"/>
          </a:p>
          <a:p>
            <a:pPr marL="685800" lvl="1"/>
            <a:r>
              <a:rPr lang="nl-NL" sz="2000" dirty="0"/>
              <a:t>h/H</a:t>
            </a:r>
            <a:r>
              <a:rPr lang="nl-NL" sz="2000" baseline="-25000" dirty="0"/>
              <a:t>m0d</a:t>
            </a:r>
            <a:r>
              <a:rPr lang="nl-NL" sz="2000" dirty="0"/>
              <a:t> &lt; 1.0:	</a:t>
            </a:r>
            <a:r>
              <a:rPr lang="nl-NL" sz="2000" dirty="0" err="1"/>
              <a:t>very</a:t>
            </a:r>
            <a:r>
              <a:rPr lang="nl-NL" sz="2000" dirty="0"/>
              <a:t> </a:t>
            </a:r>
            <a:r>
              <a:rPr lang="nl-NL" sz="2000" dirty="0" err="1"/>
              <a:t>shallow</a:t>
            </a:r>
            <a:r>
              <a:rPr lang="nl-NL" sz="2000" dirty="0"/>
              <a:t> water, heavy </a:t>
            </a:r>
            <a:r>
              <a:rPr lang="nl-NL" sz="2000" dirty="0" err="1"/>
              <a:t>breaking</a:t>
            </a:r>
            <a:r>
              <a:rPr lang="nl-NL" sz="2000" dirty="0"/>
              <a:t>, </a:t>
            </a:r>
            <a:r>
              <a:rPr lang="nl-NL" sz="2000" dirty="0" err="1"/>
              <a:t>infragravity</a:t>
            </a:r>
            <a:r>
              <a:rPr lang="nl-NL" sz="2000" dirty="0"/>
              <a:t> waves</a:t>
            </a:r>
          </a:p>
          <a:p>
            <a:pPr marL="285750">
              <a:lnSpc>
                <a:spcPct val="150000"/>
              </a:lnSpc>
            </a:pPr>
            <a:r>
              <a:rPr lang="nl-NL" sz="2400" dirty="0"/>
              <a:t>The 1:30 </a:t>
            </a:r>
            <a:r>
              <a:rPr lang="nl-NL" sz="2400" dirty="0" err="1"/>
              <a:t>slope</a:t>
            </a:r>
            <a:r>
              <a:rPr lang="nl-NL" sz="2400" dirty="0"/>
              <a:t> does </a:t>
            </a:r>
            <a:r>
              <a:rPr lang="nl-NL" sz="2400" dirty="0" err="1"/>
              <a:t>not</a:t>
            </a:r>
            <a:r>
              <a:rPr lang="nl-NL" sz="2400" dirty="0"/>
              <a:t> show </a:t>
            </a:r>
            <a:r>
              <a:rPr lang="nl-NL" sz="2400" dirty="0" err="1"/>
              <a:t>any</a:t>
            </a:r>
            <a:r>
              <a:rPr lang="nl-NL" sz="2400" dirty="0"/>
              <a:t> </a:t>
            </a:r>
            <a:r>
              <a:rPr lang="nl-NL" sz="2400" dirty="0" err="1"/>
              <a:t>shoaling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H</a:t>
            </a:r>
            <a:r>
              <a:rPr lang="nl-NL" sz="2400" baseline="-25000" dirty="0"/>
              <a:t>1/3</a:t>
            </a:r>
            <a:r>
              <a:rPr lang="nl-NL" sz="2400" dirty="0"/>
              <a:t>, </a:t>
            </a:r>
            <a:r>
              <a:rPr lang="nl-NL" sz="2400" dirty="0" err="1"/>
              <a:t>where</a:t>
            </a:r>
            <a:r>
              <a:rPr lang="nl-NL" sz="2400" dirty="0"/>
              <a:t> </a:t>
            </a:r>
            <a:r>
              <a:rPr lang="nl-NL" sz="2400" dirty="0" err="1"/>
              <a:t>it</a:t>
            </a:r>
            <a:r>
              <a:rPr lang="nl-NL" sz="2400" dirty="0"/>
              <a:t> </a:t>
            </a:r>
            <a:r>
              <a:rPr lang="nl-NL" sz="2400" dirty="0" err="1"/>
              <a:t>should</a:t>
            </a:r>
            <a:r>
              <a:rPr lang="nl-NL" sz="2400" dirty="0"/>
              <a:t>.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H</a:t>
            </a:r>
            <a:r>
              <a:rPr lang="nl-NL" sz="2400" baseline="-25000" dirty="0"/>
              <a:t>2%</a:t>
            </a:r>
            <a:r>
              <a:rPr lang="nl-NL" sz="2400" dirty="0"/>
              <a:t> </a:t>
            </a:r>
            <a:r>
              <a:rPr lang="nl-NL" sz="2400" dirty="0" err="1"/>
              <a:t>cannot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predicted</a:t>
            </a:r>
            <a:r>
              <a:rPr lang="nl-NL" sz="2400" dirty="0"/>
              <a:t> in a </a:t>
            </a:r>
            <a:r>
              <a:rPr lang="nl-NL" sz="2400" dirty="0" err="1"/>
              <a:t>reliable</a:t>
            </a:r>
            <a:r>
              <a:rPr lang="nl-NL" sz="2400" dirty="0"/>
              <a:t> way:</a:t>
            </a:r>
          </a:p>
          <a:p>
            <a:pPr marL="685800" lvl="1">
              <a:lnSpc>
                <a:spcPct val="150000"/>
              </a:lnSpc>
            </a:pPr>
            <a:r>
              <a:rPr lang="nl-NL" sz="2000" dirty="0" err="1"/>
              <a:t>use</a:t>
            </a:r>
            <a:r>
              <a:rPr lang="nl-NL" sz="2000" dirty="0"/>
              <a:t> H</a:t>
            </a:r>
            <a:r>
              <a:rPr lang="nl-NL" sz="2000" baseline="-25000" dirty="0"/>
              <a:t>1/3 toe</a:t>
            </a:r>
            <a:r>
              <a:rPr lang="nl-NL" sz="2000" dirty="0"/>
              <a:t> or H</a:t>
            </a:r>
            <a:r>
              <a:rPr lang="nl-NL" sz="2000" baseline="-25000" dirty="0"/>
              <a:t>m0 toe</a:t>
            </a:r>
          </a:p>
          <a:p>
            <a:pPr>
              <a:lnSpc>
                <a:spcPct val="150000"/>
              </a:lnSpc>
            </a:pPr>
            <a:endParaRPr lang="nl-NL" sz="2400" dirty="0"/>
          </a:p>
          <a:p>
            <a:pPr>
              <a:lnSpc>
                <a:spcPct val="150000"/>
              </a:lnSpc>
            </a:pPr>
            <a:endParaRPr lang="nl-NL" sz="24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632AC7-B612-DE0A-B273-3009727045AB}"/>
              </a:ext>
            </a:extLst>
          </p:cNvPr>
          <p:cNvSpPr txBox="1"/>
          <p:nvPr/>
        </p:nvSpPr>
        <p:spPr>
          <a:xfrm>
            <a:off x="8037771" y="1809690"/>
            <a:ext cx="3239830" cy="646331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/>
              <a:t>Hypothesis: </a:t>
            </a:r>
            <a:r>
              <a:rPr lang="nl-NL" sz="1800" dirty="0" err="1"/>
              <a:t>VdM-formula</a:t>
            </a:r>
            <a:r>
              <a:rPr lang="nl-NL" sz="1800" dirty="0"/>
              <a:t> is </a:t>
            </a:r>
            <a:r>
              <a:rPr lang="nl-NL" sz="1800" dirty="0" err="1"/>
              <a:t>valid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h/H</a:t>
            </a:r>
            <a:r>
              <a:rPr lang="nl-NL" sz="1800" baseline="-25000" dirty="0"/>
              <a:t>m0d</a:t>
            </a:r>
            <a:r>
              <a:rPr lang="nl-NL" sz="1800" dirty="0"/>
              <a:t> &gt; 1.5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7C969BB3-CCF0-6479-C9CF-0F5545E617EA}"/>
              </a:ext>
            </a:extLst>
          </p:cNvPr>
          <p:cNvCxnSpPr/>
          <p:nvPr/>
        </p:nvCxnSpPr>
        <p:spPr bwMode="auto">
          <a:xfrm flipH="1">
            <a:off x="7536160" y="2276872"/>
            <a:ext cx="50161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078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5F732-263E-BF64-7D0C-94EF1B30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6912238" cy="533400"/>
          </a:xfrm>
        </p:spPr>
        <p:txBody>
          <a:bodyPr/>
          <a:lstStyle/>
          <a:p>
            <a:r>
              <a:rPr lang="nl-NL" sz="2800" dirty="0"/>
              <a:t>H</a:t>
            </a:r>
            <a:r>
              <a:rPr lang="nl-NL" sz="2800" baseline="-25000" dirty="0"/>
              <a:t>2%</a:t>
            </a:r>
            <a:r>
              <a:rPr lang="nl-NL" sz="2800" dirty="0"/>
              <a:t> as design wave </a:t>
            </a:r>
            <a:r>
              <a:rPr lang="nl-NL" sz="2800" dirty="0" err="1"/>
              <a:t>height</a:t>
            </a:r>
            <a:endParaRPr lang="nl-NL" sz="2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4E3EDED-70F1-EBD8-A7E2-C7F4DC6FB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933" y="6157256"/>
            <a:ext cx="2399155" cy="700744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1FA1560-F63B-CE15-8C4A-3B84E1F7CB83}"/>
              </a:ext>
            </a:extLst>
          </p:cNvPr>
          <p:cNvSpPr txBox="1"/>
          <p:nvPr/>
        </p:nvSpPr>
        <p:spPr>
          <a:xfrm>
            <a:off x="9304704" y="1844824"/>
            <a:ext cx="2623944" cy="1815882"/>
          </a:xfrm>
          <a:prstGeom prst="rect">
            <a:avLst/>
          </a:prstGeom>
          <a:solidFill>
            <a:srgbClr val="FFC000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H</a:t>
            </a:r>
            <a:r>
              <a:rPr lang="nl-NL" baseline="-25000" dirty="0"/>
              <a:t>2%</a:t>
            </a:r>
            <a:r>
              <a:rPr lang="nl-NL" dirty="0"/>
              <a:t> </a:t>
            </a:r>
            <a:r>
              <a:rPr lang="nl-NL" dirty="0" err="1"/>
              <a:t>cannot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i="1" dirty="0" err="1"/>
              <a:t>predicted</a:t>
            </a:r>
            <a:r>
              <a:rPr lang="nl-NL" dirty="0"/>
              <a:t> in a </a:t>
            </a:r>
            <a:r>
              <a:rPr lang="nl-NL" dirty="0" err="1"/>
              <a:t>reliable</a:t>
            </a:r>
            <a:r>
              <a:rPr lang="nl-NL" dirty="0"/>
              <a:t> way </a:t>
            </a:r>
            <a:r>
              <a:rPr lang="nl-NL" dirty="0" err="1"/>
              <a:t>for</a:t>
            </a:r>
            <a:r>
              <a:rPr lang="nl-NL" dirty="0"/>
              <a:t> h/H</a:t>
            </a:r>
            <a:r>
              <a:rPr lang="nl-NL" baseline="-25000" dirty="0"/>
              <a:t>m0d</a:t>
            </a:r>
            <a:r>
              <a:rPr lang="nl-NL" dirty="0"/>
              <a:t>&lt;1.5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71B09C-9B06-828F-9717-6A911B291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943901"/>
            <a:ext cx="7416824" cy="521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5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resentatie">
  <a:themeElements>
    <a:clrScheme name="presentatie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e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VdMC</Template>
  <TotalTime>1036</TotalTime>
  <Words>812</Words>
  <Application>Microsoft Office PowerPoint</Application>
  <PresentationFormat>Breedbeeld</PresentationFormat>
  <Paragraphs>114</Paragraphs>
  <Slides>16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presentatie</vt:lpstr>
      <vt:lpstr>The Van der Meer formula for rock slope stability at shallow water</vt:lpstr>
      <vt:lpstr>Contents</vt:lpstr>
      <vt:lpstr>PowerPoint-presentatie</vt:lpstr>
      <vt:lpstr>PowerPoint-presentatie</vt:lpstr>
      <vt:lpstr>PowerPoint-presentatie</vt:lpstr>
      <vt:lpstr>Working area Van der Meer formula</vt:lpstr>
      <vt:lpstr>Data set Van Gent et al.</vt:lpstr>
      <vt:lpstr>Analysis of dataset on waves over the foreshore</vt:lpstr>
      <vt:lpstr>H2% as design wave height</vt:lpstr>
      <vt:lpstr>Expected behaviour at shallow water</vt:lpstr>
      <vt:lpstr>Stability analysis: permeable core; cotα=4</vt:lpstr>
      <vt:lpstr>Stability analysis: permeable core; cotα=2</vt:lpstr>
      <vt:lpstr>Stability analysis: impermeable core; cotα=4</vt:lpstr>
      <vt:lpstr>Stability analysis: impermeable core; cotα=2</vt:lpstr>
      <vt:lpstr>Conclusions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Jentsje van der Meer</dc:creator>
  <cp:lastModifiedBy>Jentsje van der Meer</cp:lastModifiedBy>
  <cp:revision>42</cp:revision>
  <dcterms:created xsi:type="dcterms:W3CDTF">2022-11-02T13:45:23Z</dcterms:created>
  <dcterms:modified xsi:type="dcterms:W3CDTF">2023-05-03T06:56:26Z</dcterms:modified>
</cp:coreProperties>
</file>